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4" r:id="rId6"/>
    <p:sldId id="261" r:id="rId7"/>
    <p:sldId id="263" r:id="rId8"/>
    <p:sldId id="262" r:id="rId9"/>
    <p:sldId id="266" r:id="rId10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47273-1710-4629-B0D1-43D50EAB16EC}" type="datetimeFigureOut">
              <a:rPr lang="lt-LT" smtClean="0"/>
              <a:t>2014.08.21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CED31-D796-4250-9DA3-F99DC77A3E3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740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CED31-D796-4250-9DA3-F99DC77A3E3A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631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Tiesioji jungtis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Tiesioji jungtis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as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28" name="Antraštė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7" name="Datos vietos rezervavimo ženklas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4BE00-F598-4E8E-B173-010FEA4579FB}" type="datetime1">
              <a:rPr lang="lt-LT" smtClean="0"/>
              <a:t>2014.08.21</a:t>
            </a:fld>
            <a:endParaRPr lang="lt-LT"/>
          </a:p>
        </p:txBody>
      </p:sp>
      <p:sp>
        <p:nvSpPr>
          <p:cNvPr id="8" name="Skaidrės numerio vietos rezervavimo ženklas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2C98-19D5-4FB9-902D-948754FAE72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10" name="Poraštės vietos rezervavimo ženklas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02562-BDF5-4F7E-907B-24794866E6D6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kaidrės numerio vietos rezervavimo ženklas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975-F8D3-4E8E-A6DC-A6D89C7E62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7CAFF-2C84-4BF4-B216-FC53CA61D379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kaidrės numerio vietos rezervavimo ženklas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E8483-F3A2-4761-9EA6-A18891C0E46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urinio vietos rezervavimo ženklas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Datos vietos rezervavimo ženklas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D70DD-CE5C-472C-8643-78C71D1EB611}" type="datetime1">
              <a:rPr lang="lt-LT" smtClean="0"/>
              <a:t>2014.08.21</a:t>
            </a:fld>
            <a:endParaRPr lang="lt-LT"/>
          </a:p>
        </p:txBody>
      </p:sp>
      <p:sp>
        <p:nvSpPr>
          <p:cNvPr id="5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6" name="Skaidrės numerio vietos rezervavimo ženklas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19DD9-7193-4EDA-8C07-2048B119E0F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Tiesioji jungtis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CBCFD-11E7-47BB-9383-9E416EE667BC}" type="datetime1">
              <a:rPr lang="lt-LT" smtClean="0"/>
              <a:t>2014.08.21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842CF-3BE7-46C8-8B9F-404A4E1E76F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055B2-BC4F-4D42-9E72-91FC66629AE7}" type="datetime1">
              <a:rPr lang="lt-LT" smtClean="0"/>
              <a:t>2014.08.21</a:t>
            </a:fld>
            <a:endParaRPr lang="lt-LT"/>
          </a:p>
        </p:txBody>
      </p:sp>
      <p:sp>
        <p:nvSpPr>
          <p:cNvPr id="6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7" name="Skaidrės numerio vietos rezervavimo ženklas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67B97-C027-4221-8D77-28FA57FA8E9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Tiesioji jungtis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iesioji jungtis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2" name="Turinio vietos rezervavimo ženklas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34" name="Turinio vietos rezervavimo ženklas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BA7D4-EDEA-4D32-BC30-277A8F6B3F9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10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11" name="Datos vietos rezervavimo ženklas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F6F72-D0B1-4449-A34D-97C81F6990DF}" type="datetime1">
              <a:rPr lang="lt-LT" smtClean="0"/>
              <a:t>2014.08.21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36A8-8E96-4337-BD40-85DE536DBEAE}" type="datetime1">
              <a:rPr lang="lt-LT" smtClean="0"/>
              <a:t>2014.08.21</a:t>
            </a:fld>
            <a:endParaRPr lang="lt-LT"/>
          </a:p>
        </p:txBody>
      </p:sp>
      <p:sp>
        <p:nvSpPr>
          <p:cNvPr id="4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5" name="Skaidrės numerio vietos rezervavimo ženklas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0786C-69BA-4019-9BE8-6647DCF0084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119A-2462-45F5-B90E-43B531C56498}" type="datetime1">
              <a:rPr lang="lt-LT" smtClean="0"/>
              <a:t>2014.08.21</a:t>
            </a:fld>
            <a:endParaRPr lang="lt-LT"/>
          </a:p>
        </p:txBody>
      </p:sp>
      <p:sp>
        <p:nvSpPr>
          <p:cNvPr id="3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4" name="Skaidrės numerio vietos rezervavimo ženklas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7EBA-1AB3-4C3F-8F0F-E36FC7AF654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urinio vietos rezervavimo ženklas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1" name="Antraštė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os vietos rezervavimo ženklas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BE71-698A-421F-A6B3-B91829DAC91B}" type="datetime1">
              <a:rPr lang="lt-LT" smtClean="0"/>
              <a:t>2014.08.21</a:t>
            </a:fld>
            <a:endParaRPr lang="lt-LT"/>
          </a:p>
        </p:txBody>
      </p:sp>
      <p:sp>
        <p:nvSpPr>
          <p:cNvPr id="6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7" name="Skaidrės numerio vietos rezervavimo ženklas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35830-E34E-4C6F-A6D5-4656E09371E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lt-LT" noProof="0" smtClean="0"/>
              <a:t>Spustelėkite piktogr. norėdami įtraukti pav.</a:t>
            </a:r>
            <a:endParaRPr lang="en-US" noProof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CC6D-045F-452D-BC8D-AFB1A9F8656C}" type="datetime1">
              <a:rPr lang="lt-LT" smtClean="0"/>
              <a:t>2014.08.21</a:t>
            </a:fld>
            <a:endParaRPr lang="lt-LT"/>
          </a:p>
        </p:txBody>
      </p:sp>
      <p:sp>
        <p:nvSpPr>
          <p:cNvPr id="6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7" name="Skaidrės numerio vietos rezervavimo ženklas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64B49-3DCE-4210-BC48-C8D9BE4807F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ksto vietos rezervavimo ženklas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24" name="Datos vietos rezervavimo ženklas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F46A29-451B-4420-90C2-F39ECEAD504A}" type="datetime1">
              <a:rPr lang="lt-LT" smtClean="0"/>
              <a:t>2014.08.21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34879A-4FA9-45FE-9D4E-03CEF4C51CC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5" name="Pavadinimo vietos rezervavimo ženkla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ransition spd="slow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lt-LT" dirty="0" smtClean="0"/>
              <a:t>Rytis Kaplūnas</a:t>
            </a:r>
            <a:endParaRPr lang="lt-LT" dirty="0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mtClean="0"/>
              <a:t>Lietuviai ir kitataučiai </a:t>
            </a:r>
            <a:br>
              <a:rPr lang="lt-LT" smtClean="0"/>
            </a:br>
            <a:r>
              <a:rPr lang="lt-LT" smtClean="0"/>
              <a:t>Kristijono Donelaičio „Metuose“</a:t>
            </a:r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72000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lt-LT" smtClean="0"/>
              <a:t>	XVIII</a:t>
            </a:r>
            <a:r>
              <a:rPr lang="lt-LT" smtClean="0">
                <a:latin typeface="Arial" charset="0"/>
              </a:rPr>
              <a:t> </a:t>
            </a:r>
            <a:r>
              <a:rPr lang="lt-LT" smtClean="0"/>
              <a:t>a. pradžioje Mažąją Lietuvą nusiaubė maras, o ištuštėjusiuose kaimuose greta lietuvių apsigyveno kitataučiai. Šie atvykėliai buvo iš skirtingų šalių, bet dauguma vokiečiai. Bendravimas su jais neišvengiamai ardė tradicinį uždarą lietuvių gyvenimo būdą, atsirado sparčios germanizacijos pavojus.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lt-LT" smtClean="0"/>
              <a:t>	„Metuose“ lietuviai yra lyginami su kitataučiais, jų papročiais, gyvenimo būdu, tradicijomis. Pasakotojas kalba apie galimybę, gražiai pasipuošus, sėsti su kitataučiais prie vieno stalo, kaip su sau lygiais: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endParaRPr lang="lt-LT" i="1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Ak, išties! mūsų būrai, nei rėdyti ponaičiai,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Dar su dumčiais vokiškais susisėst užsigeistų.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Ir prancūzai juos toliau išpeikt negalėtų.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lt-LT" smtClean="0"/>
              <a:t>	Apie lietuvius poemoje kalbama ne tik atsižvelgiant į jų santykį su ponais, bet ir su greta esančiais kitataučiais. Kitataučių žvilgsnis į lietuvius nuolatos jaučiamas. Jis primenamas pamokslaujant, pavyzdžiui, kai šaltyšius bara apsileidusį būrą: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endParaRPr lang="lt-LT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Juk tu jau su savo namais, kasmet šūdinėdams,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Sau ir mums, lietuvninkams, padarei daug gėdos.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lt-LT" smtClean="0"/>
              <a:t>	Poemoje minimi įvairių tautų žmonės: prancūzai, vokiečiai ir šveicarai. Lietuvininkai pradėjo vengti savo drabužių, apavo, maisto. Tuos lietuvius, kurie elgiasi kaip nedori kitataučiai, „viežlybasis“ būras griežtai smerkia, nes jie gėdą daro visiems tautiečiams: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lt-LT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Rods, ir tarp lietuvininkų tūls randasi kiaulė,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Kurs, lietuviškai kalbėdams, šveisterį peikia,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O tiktai ir pats kaip tikras šveisteris elgias.</a:t>
            </a:r>
          </a:p>
        </p:txBody>
      </p:sp>
      <p:pic>
        <p:nvPicPr>
          <p:cNvPr id="4" name="Picture 2" descr="http://btz.lt/ezimagecatalogue/catalogue/variations/7353-250x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716338"/>
            <a:ext cx="2951163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lt-LT" smtClean="0"/>
              <a:t>	Apie kitataučius kalbama piktokai, dėl jų kaltės įvairios ydos plinta ir tarp lietuvių. Su jais siejami lietuvių vargai, tad poemoje pasigirsta piktos kalbos: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lt-LT" i="1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Tu prancūziškas žioply su šveisteriu storu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Ir kas dar daugiaus susibastėt Lietuvą vargint,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Kas jums liepė mus ir žmones mūsų paniekint?</a:t>
            </a: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357563"/>
            <a:ext cx="2265362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lt-LT" smtClean="0"/>
              <a:t>	Lietuvių pyktis svetimšaliams yra motyvuotas, jis kyla iš karčios patirties: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lt-LT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Vokiečiai lietuvninką per drimelį laiko,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O prancūzpalaikiai į jį žiūrėdami šypsos.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lt-LT" sz="22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mtClean="0"/>
              <a:t>	</a:t>
            </a:r>
            <a:endParaRPr lang="lt-LT" smtClean="0">
              <a:latin typeface="Arial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lt-LT" smtClean="0">
              <a:latin typeface="Arial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mtClean="0"/>
              <a:t>Ši kalba parodo, kad lietuvio baudžiauninko tautinė savigarba auga.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773238"/>
            <a:ext cx="27241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lt-LT" smtClean="0"/>
              <a:t>	Yra poemoje ir aukštesnių nei tautiškumas, universalesnių žmogaus vertės kriterijų. Sakoma, jog nors ir skirtingi papročiai, visi žmonės lygūs prieš Dievą: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lt-LT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Kad prancūzpalaikis, riebių varlių prisiėdęs,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O lietuvninks, žirnių bei lašinių prisivalgęs,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Kaip krikščionims reik, dosningo n‘atmena Dievo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lt-LT" sz="2200" i="1" smtClean="0"/>
              <a:t>Tai taip viens, kaip kits neverts, kad plutą nukastų.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720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lt-LT" smtClean="0"/>
              <a:t>Taigi, kitataučiai daro neigiamą įtaką lietuviams:</a:t>
            </a:r>
            <a:endParaRPr lang="lt-LT" smtClean="0">
              <a:latin typeface="Arial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lt-LT" smtClean="0">
              <a:latin typeface="Arial" charset="0"/>
            </a:endParaRPr>
          </a:p>
          <a:p>
            <a:pPr marL="0" indent="0" eaLnBrk="1" hangingPunct="1">
              <a:buFont typeface="Wingdings 2" pitchFamily="18" charset="2"/>
              <a:buAutoNum type="arabicPeriod"/>
            </a:pPr>
            <a:r>
              <a:rPr lang="lt-LT" sz="2800" smtClean="0">
                <a:latin typeface="Arial" charset="0"/>
              </a:rPr>
              <a:t> </a:t>
            </a:r>
            <a:r>
              <a:rPr lang="lt-LT" sz="2800" smtClean="0"/>
              <a:t>Kai kurie lietuviai perima svetimšalių tradicijas bei papročius.</a:t>
            </a:r>
          </a:p>
          <a:p>
            <a:pPr marL="0" indent="0" eaLnBrk="1" hangingPunct="1">
              <a:buFont typeface="Wingdings 2" pitchFamily="18" charset="2"/>
              <a:buAutoNum type="arabicPeriod"/>
            </a:pPr>
            <a:r>
              <a:rPr lang="lt-LT" sz="2800" smtClean="0">
                <a:latin typeface="Arial" charset="0"/>
              </a:rPr>
              <a:t> </a:t>
            </a:r>
            <a:r>
              <a:rPr lang="lt-LT" sz="2800" smtClean="0"/>
              <a:t>Silpnėja ir nyksta lietuvių tautiškumas bei meilė savo tautai.</a:t>
            </a:r>
          </a:p>
          <a:p>
            <a:pPr marL="0" indent="0" eaLnBrk="1" hangingPunct="1">
              <a:buFont typeface="Wingdings 2" pitchFamily="18" charset="2"/>
              <a:buAutoNum type="arabicPeriod"/>
            </a:pPr>
            <a:r>
              <a:rPr lang="lt-LT" sz="2800" smtClean="0">
                <a:latin typeface="Arial" charset="0"/>
              </a:rPr>
              <a:t> </a:t>
            </a:r>
            <a:r>
              <a:rPr lang="lt-LT" sz="2800" smtClean="0"/>
              <a:t>Vyksta sparti germanizacija.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lt-LT" smtClean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mtClean="0"/>
              <a:t>Išvados</a:t>
            </a:r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t-LT" smtClean="0"/>
              <a:t>Taujėnų gimnazija</a:t>
            </a:r>
            <a:endParaRPr lang="lt-LT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pierius">
  <a:themeElements>
    <a:clrScheme name="Popierius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opierius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opieriu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59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Popierius</vt:lpstr>
      <vt:lpstr>Lietuviai ir kitataučiai  Kristijono Donelaičio „Metuose“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Išvados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Lietuviai ir kitataučiai „Metuose“</dc:title>
  <dc:creator>Rytis</dc:creator>
  <cp:lastModifiedBy>PC</cp:lastModifiedBy>
  <cp:revision>29</cp:revision>
  <dcterms:created xsi:type="dcterms:W3CDTF">2014-01-11T15:40:15Z</dcterms:created>
  <dcterms:modified xsi:type="dcterms:W3CDTF">2014-08-21T16:15:33Z</dcterms:modified>
</cp:coreProperties>
</file>